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4"/>
  </p:sldMasterIdLst>
  <p:notesMasterIdLst>
    <p:notesMasterId r:id="rId16"/>
  </p:notesMasterIdLst>
  <p:sldIdLst>
    <p:sldId id="258" r:id="rId15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586"/>
    <a:srgbClr val="1E6091"/>
    <a:srgbClr val="21FF85"/>
    <a:srgbClr val="1E6093"/>
    <a:srgbClr val="374D9A"/>
    <a:srgbClr val="FFF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68" autoAdjust="0"/>
    <p:restoredTop sz="94660"/>
  </p:normalViewPr>
  <p:slideViewPr>
    <p:cSldViewPr snapToObjects="1">
      <p:cViewPr varScale="1">
        <p:scale>
          <a:sx n="38" d="100"/>
          <a:sy n="38" d="100"/>
        </p:scale>
        <p:origin x="132" y="216"/>
      </p:cViewPr>
      <p:guideLst>
        <p:guide orient="horz" pos="6912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10" Type="http://schemas.openxmlformats.org/officeDocument/2006/relationships/customXml" Target="../customXml/item10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498" y="159026"/>
            <a:ext cx="4357991" cy="26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6/16/2018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customXml" Target="../../customXml/item10.xml"/><Relationship Id="rId21" Type="http://schemas.openxmlformats.org/officeDocument/2006/relationships/image" Target="../media/image12.emf"/><Relationship Id="rId7" Type="http://schemas.openxmlformats.org/officeDocument/2006/relationships/customXml" Target="../../customXml/item12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customXml" Target="../../customXml/item4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customXml" Target="../../customXml/item11.xml"/><Relationship Id="rId6" Type="http://schemas.openxmlformats.org/officeDocument/2006/relationships/customXml" Target="../../customXml/item5.xml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customXml" Target="../../customXml/item8.xml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10.png"/><Relationship Id="rId4" Type="http://schemas.openxmlformats.org/officeDocument/2006/relationships/customXml" Target="../../customXml/item1.xml"/><Relationship Id="rId9" Type="http://schemas.openxmlformats.org/officeDocument/2006/relationships/customXml" Target="../../customXml/item13.xml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620000" y="533400"/>
            <a:ext cx="27541537" cy="2079625"/>
          </a:xfrm>
        </p:spPr>
        <p:txBody>
          <a:bodyPr/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Deflecting Adversarial Attack with Pixel </a:t>
            </a:r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Deflection</a:t>
            </a:r>
            <a:r>
              <a:rPr lang="en-US" sz="7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sz="7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4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A. Prakash, N. Moran, S. Garber, A. </a:t>
            </a:r>
            <a:r>
              <a:rPr lang="en-US" sz="48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DiLillo</a:t>
            </a:r>
            <a:r>
              <a:rPr lang="en-US" sz="4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&amp; J. </a:t>
            </a:r>
            <a:r>
              <a:rPr lang="en-US" sz="48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Storer</a:t>
            </a:r>
            <a:endParaRPr lang="en-US" altLang="en-US" sz="48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4.googleusercontent.com/-GSmg_4Zz1J8tj2YgCXFJyNgw1EKFdhDWWrqMrgPjGhNl5yNoRRymUVrcldHZYtODcQAtA5Y_SEBa-x-04gYCA3bNbSyP86ReB82Lh7EFUJvfp7uO_2Qf8RECfkDIPnp86Yky2EIb6k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1451"/>
            <a:ext cx="3257549" cy="325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gwNBrPAC247AIE675grA8aYAK1Besw6cWO8BMRH9o9cMK84VsPX7Ts56BQfOoMZpffgSaIvwPSKdU42srQmOHgKa-CVU_OuFZR1baSrBjxC3z9GwVDBXkb0yrRWXxkm7OzK5tTuAoe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4479" r="50749" b="31446"/>
          <a:stretch/>
        </p:blipFill>
        <p:spPr bwMode="auto">
          <a:xfrm>
            <a:off x="114807" y="6324600"/>
            <a:ext cx="2590801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fXEod6EJaPlYw2sDY37m8Wjp35lVSzLPqZm_y-sLidjeBzRuqffbkDuWrbn3lRMBH3dMsMMnCBoFVHpgF6DKnfFYfRPFW7j45XKwDFfbFpXU1JUFIziNobapUxyRuLV-7FXIrJF3Gbo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6" t="8515"/>
          <a:stretch/>
        </p:blipFill>
        <p:spPr bwMode="auto">
          <a:xfrm>
            <a:off x="7347285" y="6400800"/>
            <a:ext cx="2223130" cy="35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ZkXCCcwD43Mv4REXDdnYx7hiD9x9QJHnQlc8Ukzuq07Cqt63ykjVxF4mG9I47LUENwRA_eRBxVL3BlIxiewcaw4VogBvWOqVQh5iMM-IjlN3oD2r9MCCFtnDIpgbmWIYEzqTHw6yJ74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6" t="8065"/>
          <a:stretch/>
        </p:blipFill>
        <p:spPr bwMode="auto">
          <a:xfrm>
            <a:off x="2744215" y="10927098"/>
            <a:ext cx="2235496" cy="347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lh4.googleusercontent.com/vbbpz2XcYwj3dPTm7IzAG3uYEUUFzV4x_XsxpoLXDCVq2P1S5x364wwzQIXdscdOnzwuFuVHYEzPOgjsywsFybRAks8mVZFMYmlhLOepiaWGE70s0dVQCMv5yWDT_ix317Uk_EKWRAQ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6"/>
          <a:stretch/>
        </p:blipFill>
        <p:spPr bwMode="auto">
          <a:xfrm>
            <a:off x="7560161" y="10820400"/>
            <a:ext cx="2198401" cy="38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OfX3Tu9lUrhWgN5hj-YrINjRxVrsTXsAXWOiGmhg6eymUkC_S-hVuMEhgmNtsDIV6RBZGEQ2Dl398haiabFbOzhTfeb3lmBDDL-M2vZmjwl4jFjJNkE0emGmVLwTcvmSeINP4oGGtz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19"/>
          <a:stretch/>
        </p:blipFill>
        <p:spPr bwMode="auto">
          <a:xfrm>
            <a:off x="4698569" y="10191749"/>
            <a:ext cx="2924173" cy="47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lh6.googleusercontent.com/ZkXCCcwD43Mv4REXDdnYx7hiD9x9QJHnQlc8Ukzuq07Cqt63ykjVxF4mG9I47LUENwRA_eRBxVL3BlIxiewcaw4VogBvWOqVQh5iMM-IjlN3oD2r9MCCFtnDIpgbmWIYEzqTHw6yJ74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13676" r="48856" b="29872"/>
          <a:stretch/>
        </p:blipFill>
        <p:spPr bwMode="auto">
          <a:xfrm>
            <a:off x="77214" y="10820399"/>
            <a:ext cx="2667001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lh6.googleusercontent.com/fXEod6EJaPlYw2sDY37m8Wjp35lVSzLPqZm_y-sLidjeBzRuqffbkDuWrbn3lRMBH3dMsMMnCBoFVHpgF6DKnfFYfRPFW7j45XKwDFfbFpXU1JUFIziNobapUxyRuLV-7FXIrJF3Gbo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13636" r="50437" b="32289"/>
          <a:stretch/>
        </p:blipFill>
        <p:spPr bwMode="auto">
          <a:xfrm>
            <a:off x="4832685" y="6280732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https://lh5.googleusercontent.com/gwNBrPAC247AIE675grA8aYAK1Besw6cWO8BMRH9o9cMK84VsPX7Ts56BQfOoMZpffgSaIvwPSKdU42srQmOHgKa-CVU_OuFZR1baSrBjxC3z9GwVDBXkb0yrRWXxkm7OzK5tTuAoe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6" t="8515"/>
          <a:stretch/>
        </p:blipFill>
        <p:spPr bwMode="auto">
          <a:xfrm>
            <a:off x="2667000" y="6400800"/>
            <a:ext cx="2222673" cy="35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>
            <p:custDataLst>
              <p:custData r:id="rId1"/>
            </p:custDataLst>
          </p:nvPr>
        </p:nvSpPr>
        <p:spPr>
          <a:xfrm>
            <a:off x="228600" y="3884474"/>
            <a:ext cx="9525000" cy="1754326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Classifiers are </a:t>
            </a: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robust</a:t>
            </a:r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to </a:t>
            </a:r>
            <a:r>
              <a:rPr lang="en-US" sz="36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noise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Adversarial systems are </a:t>
            </a:r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not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858" y="4264417"/>
            <a:ext cx="927381" cy="99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1.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400" y="17145000"/>
            <a:ext cx="7723785" cy="380741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228600" y="15162074"/>
            <a:ext cx="9525000" cy="1754326"/>
            <a:chOff x="228600" y="14782800"/>
            <a:chExt cx="9525000" cy="1754326"/>
          </a:xfrm>
          <a:solidFill>
            <a:srgbClr val="1F6586"/>
          </a:solidFill>
        </p:grpSpPr>
        <p:sp>
          <p:nvSpPr>
            <p:cNvPr id="17" name="TextBox 16"/>
            <p:cNvSpPr txBox="1"/>
            <p:nvPr>
              <p:custDataLst>
                <p:custData r:id="rId9"/>
              </p:custDataLst>
            </p:nvPr>
          </p:nvSpPr>
          <p:spPr>
            <a:xfrm>
              <a:off x="228600" y="14782800"/>
              <a:ext cx="9525000" cy="1754326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Classifiers </a:t>
              </a:r>
              <a:r>
                <a:rPr lang="en-US" sz="36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look for </a:t>
              </a:r>
              <a:r>
                <a:rPr lang="en-US" sz="3600" dirty="0" smtClean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semantic regions</a:t>
              </a:r>
              <a:endParaRPr lang="en-US" sz="36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but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Adversarial systems are </a:t>
              </a:r>
              <a:r>
                <a:rPr lang="en-US" sz="360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content agnostic</a:t>
              </a:r>
              <a:endPara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4800" y="15087600"/>
              <a:ext cx="927381" cy="994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r>
                <a:rPr lang="en-US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.</a:t>
              </a:r>
              <a:endPara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" name="Right Brace 4"/>
          <p:cNvSpPr/>
          <p:nvPr/>
        </p:nvSpPr>
        <p:spPr>
          <a:xfrm>
            <a:off x="10134600" y="4581886"/>
            <a:ext cx="1371600" cy="16830314"/>
          </a:xfrm>
          <a:prstGeom prst="rightBrace">
            <a:avLst>
              <a:gd name="adj1" fmla="val 173245"/>
              <a:gd name="adj2" fmla="val 48575"/>
            </a:avLst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063" name="Picture 15" descr="https://lh3.googleusercontent.com/7FqxDX4FBXDpb72cbkUt9AU4CTpTJJeORT1Srg9jtQDjZ16-EpKRpiVjhjMTAHxMC4T-P422-yC_R398DWWUbkrQwo2MtBCaEEVBjHc-ACKTmDLiyDYLamo_u3ka7AA7138TRT16HaM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80"/>
          <a:stretch/>
        </p:blipFill>
        <p:spPr bwMode="auto">
          <a:xfrm>
            <a:off x="34507107" y="6287870"/>
            <a:ext cx="9003093" cy="45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5382357" y="9107269"/>
            <a:ext cx="1400743" cy="1200329"/>
          </a:xfrm>
          <a:prstGeom prst="rect">
            <a:avLst/>
          </a:prstGeom>
          <a:pattFill prst="lgCheck">
            <a:fgClr>
              <a:srgbClr val="00B050"/>
            </a:fgClr>
            <a:bgClr>
              <a:schemeClr val="tx1"/>
            </a:bgClr>
          </a:patt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Clean [20K]</a:t>
            </a:r>
            <a:endParaRPr lang="en-US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410199" y="13679269"/>
            <a:ext cx="1523865" cy="1200329"/>
          </a:xfrm>
          <a:prstGeom prst="rect">
            <a:avLst/>
          </a:prstGeom>
          <a:pattFill prst="lgCheck">
            <a:fgClr>
              <a:srgbClr val="FF0000"/>
            </a:fgClr>
            <a:bgClr>
              <a:schemeClr val="tx1"/>
            </a:bgClr>
          </a:patt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Advr</a:t>
            </a:r>
            <a:endParaRPr lang="en-US" sz="36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[1000]</a:t>
            </a:r>
            <a:endParaRPr lang="en-US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9600" y="9220200"/>
            <a:ext cx="1290930" cy="64633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Clean</a:t>
            </a:r>
            <a:endParaRPr lang="en-US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9600" y="13679269"/>
            <a:ext cx="1290930" cy="64633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Advr</a:t>
            </a:r>
            <a:endParaRPr lang="en-US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4641582" y="12023466"/>
            <a:ext cx="8868618" cy="9388734"/>
            <a:chOff x="34565382" y="11566266"/>
            <a:chExt cx="8868618" cy="9388734"/>
          </a:xfrm>
        </p:grpSpPr>
        <p:pic>
          <p:nvPicPr>
            <p:cNvPr id="2077" name="Picture 29" descr="https://lh4.googleusercontent.com/-5B1W9RBAF-d0A3HCvUzf0_aJmYLeatTWd8LIe8ZBp40oE_slOAeulrwRooEBTDYofGT8dfti30E7ylnzahTvqWyCMSovNIWOzwPZClG5_tfUq6ADmAP-pyYSQnvtCPER5ieNm_AV9w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382" y="11566266"/>
              <a:ext cx="8868618" cy="938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ounded Rectangle 25"/>
            <p:cNvSpPr/>
            <p:nvPr/>
          </p:nvSpPr>
          <p:spPr>
            <a:xfrm>
              <a:off x="39852600" y="20345400"/>
              <a:ext cx="914400" cy="419100"/>
            </a:xfrm>
            <a:prstGeom prst="roundRect">
              <a:avLst/>
            </a:prstGeom>
            <a:gradFill>
              <a:gsLst>
                <a:gs pos="82000">
                  <a:srgbClr val="21FF85">
                    <a:alpha val="40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  <a:alpha val="4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8709600" y="20345400"/>
              <a:ext cx="914400" cy="419100"/>
            </a:xfrm>
            <a:prstGeom prst="roundRect">
              <a:avLst/>
            </a:prstGeom>
            <a:gradFill>
              <a:gsLst>
                <a:gs pos="82000">
                  <a:srgbClr val="21FF85">
                    <a:alpha val="40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  <a:alpha val="4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40995600" y="16764000"/>
              <a:ext cx="914400" cy="419100"/>
            </a:xfrm>
            <a:prstGeom prst="roundRect">
              <a:avLst/>
            </a:prstGeom>
            <a:gradFill>
              <a:gsLst>
                <a:gs pos="82000">
                  <a:srgbClr val="21FF85">
                    <a:alpha val="40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  <a:alpha val="4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2062400" y="20345400"/>
              <a:ext cx="914400" cy="419100"/>
            </a:xfrm>
            <a:prstGeom prst="roundRect">
              <a:avLst/>
            </a:prstGeom>
            <a:gradFill>
              <a:gsLst>
                <a:gs pos="82000">
                  <a:srgbClr val="21FF85">
                    <a:alpha val="40000"/>
                  </a:srgbClr>
                </a:gs>
                <a:gs pos="100000">
                  <a:schemeClr val="accent3">
                    <a:tint val="50000"/>
                    <a:shade val="100000"/>
                    <a:satMod val="350000"/>
                    <a:alpha val="4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/>
          <p:cNvSpPr txBox="1"/>
          <p:nvPr>
            <p:custDataLst>
              <p:custData r:id="rId2"/>
            </p:custDataLst>
          </p:nvPr>
        </p:nvSpPr>
        <p:spPr>
          <a:xfrm>
            <a:off x="34964335" y="4761636"/>
            <a:ext cx="8107715" cy="1200329"/>
          </a:xfrm>
          <a:prstGeom prst="rect">
            <a:avLst/>
          </a:prstGeom>
          <a:solidFill>
            <a:srgbClr val="1E609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Destruction Rate</a:t>
            </a:r>
          </a:p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Image⇢Adversary⇢Pixel</a:t>
            </a:r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Deflection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/>
          <p:cNvSpPr txBox="1"/>
          <p:nvPr>
            <p:custDataLst>
              <p:custData r:id="rId3"/>
            </p:custDataLst>
          </p:nvPr>
        </p:nvSpPr>
        <p:spPr>
          <a:xfrm>
            <a:off x="34975800" y="11317069"/>
            <a:ext cx="8107715" cy="646331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Comparison with SOTA defenses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53266" y="6657213"/>
            <a:ext cx="5620534" cy="5458587"/>
          </a:xfrm>
          <a:prstGeom prst="rect">
            <a:avLst/>
          </a:prstGeom>
        </p:spPr>
      </p:pic>
      <p:sp>
        <p:nvSpPr>
          <p:cNvPr id="32" name="TextBox 31"/>
          <p:cNvSpPr txBox="1"/>
          <p:nvPr>
            <p:custDataLst>
              <p:custData r:id="rId4"/>
            </p:custDataLst>
          </p:nvPr>
        </p:nvSpPr>
        <p:spPr>
          <a:xfrm>
            <a:off x="12390085" y="5181600"/>
            <a:ext cx="8107715" cy="646331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Pixel Deflection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78" name="Group 2077"/>
          <p:cNvGrpSpPr/>
          <p:nvPr/>
        </p:nvGrpSpPr>
        <p:grpSpPr>
          <a:xfrm>
            <a:off x="15316200" y="2738834"/>
            <a:ext cx="12496800" cy="1909366"/>
            <a:chOff x="16916400" y="2738834"/>
            <a:chExt cx="12496800" cy="1909366"/>
          </a:xfrm>
        </p:grpSpPr>
        <p:pic>
          <p:nvPicPr>
            <p:cNvPr id="16" name="Picture 15"/>
            <p:cNvPicPr preferRelativeResize="0">
              <a:picLocks/>
            </p:cNvPicPr>
            <p:nvPr>
              <p:custDataLst>
                <p:custData r:id="rId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2600" y="2941888"/>
              <a:ext cx="898271" cy="5904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8124284" y="2738834"/>
              <a:ext cx="112889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aprakash@brandeis.edu, iamaaditya.github.io</a:t>
              </a:r>
            </a:p>
          </p:txBody>
        </p:sp>
        <p:pic>
          <p:nvPicPr>
            <p:cNvPr id="2076" name="Picture 207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400" y="3777007"/>
              <a:ext cx="1087908" cy="87119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8107526" y="3726359"/>
              <a:ext cx="113056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www.github.com/iamaaditya/pixel-deflection</a:t>
              </a:r>
            </a:p>
          </p:txBody>
        </p:sp>
      </p:grpSp>
      <p:sp>
        <p:nvSpPr>
          <p:cNvPr id="100" name="TextBox 99"/>
          <p:cNvSpPr txBox="1"/>
          <p:nvPr>
            <p:custDataLst>
              <p:custData r:id="rId5"/>
            </p:custDataLst>
          </p:nvPr>
        </p:nvSpPr>
        <p:spPr>
          <a:xfrm>
            <a:off x="22479002" y="13716000"/>
            <a:ext cx="9480634" cy="646331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Parameters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2565062" y="15026263"/>
            <a:ext cx="8008938" cy="8443337"/>
            <a:chOff x="12565062" y="13968155"/>
            <a:chExt cx="8008938" cy="8443337"/>
          </a:xfrm>
        </p:grpSpPr>
        <p:sp>
          <p:nvSpPr>
            <p:cNvPr id="9" name="TextBox 8"/>
            <p:cNvSpPr txBox="1"/>
            <p:nvPr/>
          </p:nvSpPr>
          <p:spPr>
            <a:xfrm>
              <a:off x="12565062" y="13968155"/>
              <a:ext cx="8008938" cy="844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Input   : Image 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 </a:t>
              </a:r>
              <a:r>
                <a:rPr lang="en-US" sz="36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deflections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K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 </a:t>
              </a:r>
            </a:p>
            <a:p>
              <a:r>
                <a:rPr lang="en-US" sz="4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</a:t>
              </a:r>
              <a:r>
                <a:rPr lang="en-US" sz="36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window </a:t>
              </a:r>
              <a:r>
                <a:rPr lang="en-US" sz="4400" b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</a:t>
              </a:r>
              <a:r>
                <a:rPr lang="en-US" sz="360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activation map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b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</a:p>
            <a:p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Output: Image 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I’</a:t>
              </a:r>
              <a:r>
                <a:rPr lang="en-US" sz="4400" u="sng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                            </a:t>
              </a:r>
              <a:endParaRPr lang="en-US" sz="4400" u="sng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AutoNum type="arabicPeriod"/>
              </a:pP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I’ 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↤ 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</a:t>
              </a:r>
              <a:endPara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FontTx/>
                <a:buAutoNum type="arabicPeriod"/>
              </a:pPr>
              <a:r>
                <a:rPr lang="en-US" sz="4400" dirty="0">
                  <a:latin typeface="Bodoni MT Black" panose="02070A03080606020203" pitchFamily="18" charset="0"/>
                  <a:ea typeface="Cambria Math" panose="02040503050406030204" pitchFamily="18" charset="0"/>
                </a:rPr>
                <a:t>f</a:t>
              </a:r>
              <a:r>
                <a:rPr lang="en-US" sz="4400" dirty="0" smtClean="0">
                  <a:latin typeface="Bodoni MT Black" panose="02070A03080606020203" pitchFamily="18" charset="0"/>
                  <a:ea typeface="Cambria Math" panose="02040503050406030204" pitchFamily="18" charset="0"/>
                </a:rPr>
                <a:t>or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dirty="0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↤ 0 to </a:t>
              </a:r>
              <a:r>
                <a:rPr lang="en-US" sz="4400" b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K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do</a:t>
              </a:r>
            </a:p>
            <a:p>
              <a:pPr marL="742950" indent="-742950">
                <a:buAutoNum type="arabicPeriod"/>
              </a:pP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 </a:t>
              </a:r>
              <a:r>
                <a:rPr lang="en-US" sz="4400" dirty="0" smtClean="0">
                  <a:latin typeface="Blackadder ITC" panose="04020505051007020D02" pitchFamily="82" charset="0"/>
                  <a:ea typeface="Cambria Math" panose="02040503050406030204" pitchFamily="18" charset="0"/>
                </a:rPr>
                <a:t>Let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p</a:t>
              </a:r>
              <a:r>
                <a:rPr lang="en-US" sz="4400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∼ </a:t>
              </a:r>
              <a:r>
                <a:rPr lang="en-US" sz="4400" dirty="0" smtClean="0">
                  <a:latin typeface="Rage Italic" panose="03070502040507070304" pitchFamily="66" charset="0"/>
                  <a:ea typeface="Cambria Math" panose="02040503050406030204" pitchFamily="18" charset="0"/>
                </a:rPr>
                <a:t>U</a:t>
              </a:r>
              <a:r>
                <a:rPr lang="en-US" sz="4400" dirty="0" smtClean="0">
                  <a:latin typeface="Bodoni MT" panose="02070603080606020203" pitchFamily="18" charset="0"/>
                  <a:ea typeface="Cambria Math" panose="02040503050406030204" pitchFamily="18" charset="0"/>
                </a:rPr>
                <a:t>(</a:t>
              </a:r>
              <a:r>
                <a:rPr lang="en-US" sz="4400" dirty="0">
                  <a:latin typeface="Algerian" panose="04020705040A02060702" pitchFamily="82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Bodoni MT" panose="02070603080606020203" pitchFamily="18" charset="0"/>
                  <a:ea typeface="Cambria Math" panose="02040503050406030204" pitchFamily="18" charset="0"/>
                </a:rPr>
                <a:t>)</a:t>
              </a:r>
            </a:p>
            <a:p>
              <a:pPr marL="742950" indent="-742950">
                <a:buFontTx/>
                <a:buAutoNum type="arabicPeriod"/>
              </a:pPr>
              <a:r>
                <a:rPr lang="en-US" sz="4400" b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 </a:t>
              </a:r>
              <a:r>
                <a:rPr lang="en-US" sz="4400" dirty="0">
                  <a:latin typeface="Bodoni MT Black" panose="02070A03080606020203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Bodoni MT Black" panose="02070A03080606020203" pitchFamily="18" charset="0"/>
                  <a:ea typeface="Cambria Math" panose="02040503050406030204" pitchFamily="18" charset="0"/>
                </a:rPr>
                <a:t>f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b="1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[p</a:t>
              </a:r>
              <a:r>
                <a:rPr lang="en-US" sz="4400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]&lt;</a:t>
              </a:r>
              <a:r>
                <a:rPr lang="en-US" sz="4400" dirty="0" smtClean="0">
                  <a:latin typeface="Rage Italic" panose="03070502040507070304" pitchFamily="66" charset="0"/>
                  <a:ea typeface="Cambria Math" panose="02040503050406030204" pitchFamily="18" charset="0"/>
                </a:rPr>
                <a:t> </a:t>
              </a:r>
              <a:r>
                <a:rPr lang="en-US" sz="4400" dirty="0">
                  <a:latin typeface="Rage Italic" panose="03070502040507070304" pitchFamily="66" charset="0"/>
                  <a:ea typeface="Cambria Math" panose="02040503050406030204" pitchFamily="18" charset="0"/>
                </a:rPr>
                <a:t>U</a:t>
              </a:r>
              <a:r>
                <a:rPr lang="en-US" sz="4400" dirty="0">
                  <a:latin typeface="Bodoni MT" panose="02070603080606020203" pitchFamily="18" charset="0"/>
                  <a:ea typeface="Cambria Math" panose="02040503050406030204" pitchFamily="18" charset="0"/>
                </a:rPr>
                <a:t>(</a:t>
              </a:r>
              <a:r>
                <a:rPr lang="en-US" sz="4400" dirty="0">
                  <a:latin typeface="Algerian" panose="04020705040A02060702" pitchFamily="82" charset="0"/>
                  <a:ea typeface="Cambria Math" panose="02040503050406030204" pitchFamily="18" charset="0"/>
                </a:rPr>
                <a:t>0:1</a:t>
              </a:r>
              <a:r>
                <a:rPr lang="en-US" sz="4400" dirty="0" smtClean="0">
                  <a:latin typeface="Bodoni MT" panose="02070603080606020203" pitchFamily="18" charset="0"/>
                  <a:ea typeface="Cambria Math" panose="02040503050406030204" pitchFamily="18" charset="0"/>
                </a:rPr>
                <a:t>)</a:t>
              </a:r>
              <a:endPara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FontTx/>
                <a:buAutoNum type="arabicPeriod"/>
              </a:pP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      </a:t>
              </a:r>
              <a:r>
                <a:rPr lang="en-US" sz="4400" dirty="0" smtClean="0">
                  <a:latin typeface="Blackadder ITC" panose="04020505051007020D02" pitchFamily="82" charset="0"/>
                  <a:ea typeface="Cambria Math" panose="02040503050406030204" pitchFamily="18" charset="0"/>
                </a:rPr>
                <a:t>Let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4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en-US" sz="440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∼ </a:t>
              </a:r>
              <a:r>
                <a:rPr lang="en-US" sz="4400" dirty="0">
                  <a:latin typeface="Rage Italic" panose="03070502040507070304" pitchFamily="66" charset="0"/>
                  <a:ea typeface="Cambria Math" panose="02040503050406030204" pitchFamily="18" charset="0"/>
                </a:rPr>
                <a:t>U</a:t>
              </a:r>
              <a:r>
                <a:rPr lang="en-US" sz="4400" dirty="0">
                  <a:latin typeface="Bodoni MT" panose="02070603080606020203" pitchFamily="18" charset="0"/>
                  <a:ea typeface="Cambria Math" panose="02040503050406030204" pitchFamily="18" charset="0"/>
                </a:rPr>
                <a:t>(</a:t>
              </a:r>
              <a:r>
                <a:rPr lang="en-US" sz="4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US" sz="4400" b="1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r>
                <a:rPr lang="en-US" sz="4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[p</a:t>
              </a:r>
              <a:r>
                <a:rPr lang="en-US" sz="4400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] Ո </a:t>
              </a:r>
              <a:r>
                <a:rPr lang="en-US" sz="4400" dirty="0">
                  <a:latin typeface="Algerian" panose="04020705040A02060702" pitchFamily="82" charset="0"/>
                  <a:ea typeface="Cambria Math" panose="02040503050406030204" pitchFamily="18" charset="0"/>
                </a:rPr>
                <a:t>I</a:t>
              </a:r>
              <a:r>
                <a:rPr lang="en-US" sz="4400" dirty="0">
                  <a:latin typeface="Bodoni MT" panose="02070603080606020203" pitchFamily="18" charset="0"/>
                  <a:ea typeface="Cambria Math" panose="02040503050406030204" pitchFamily="18" charset="0"/>
                </a:rPr>
                <a:t>)</a:t>
              </a:r>
              <a:endParaRPr lang="en-US" sz="4400" dirty="0" smtClean="0">
                <a:latin typeface="Bodoni MT" panose="02070603080606020203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FontTx/>
                <a:buAutoNum type="arabicPeriod"/>
              </a:pP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       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I’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[p</a:t>
              </a:r>
              <a:r>
                <a:rPr lang="en-US" sz="4400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] =</a:t>
              </a:r>
              <a:r>
                <a:rPr lang="en-US" sz="4400" dirty="0" smtClean="0">
                  <a:latin typeface="Algerian" panose="04020705040A02060702" pitchFamily="82" charset="0"/>
                  <a:ea typeface="Cambria Math" panose="02040503050406030204" pitchFamily="18" charset="0"/>
                </a:rPr>
                <a:t> 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[</a:t>
              </a:r>
              <a:r>
                <a:rPr lang="en-US" sz="4400" dirty="0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r>
                <a:rPr lang="en-US" sz="4400" baseline="-25000" dirty="0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US" sz="44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]</a:t>
              </a:r>
              <a:endParaRPr lang="en-US" sz="4400" dirty="0" smtClean="0">
                <a:latin typeface="Bodoni MT" panose="02070603080606020203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FontTx/>
                <a:buAutoNum type="arabicPeriod"/>
              </a:pPr>
              <a:endParaRPr lang="en-US" sz="44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742950" indent="-742950">
                <a:buAutoNum type="arabicPeriod"/>
              </a:pPr>
              <a:endParaRPr lang="en-US" sz="4400" b="0" dirty="0" smtClean="0">
                <a:latin typeface="Rage Italic" panose="03070502040507070304" pitchFamily="66" charset="0"/>
                <a:ea typeface="Cambria Math" panose="02040503050406030204" pitchFamily="18" charset="0"/>
              </a:endParaRPr>
            </a:p>
            <a:p>
              <a:pPr marL="742950" indent="-742950">
                <a:buAutoNum type="arabicPeriod"/>
              </a:pPr>
              <a:endPara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endParaRPr lang="en-US" sz="44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2610528" y="20193000"/>
              <a:ext cx="779359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Straight Connector 2048"/>
            <p:cNvCxnSpPr/>
            <p:nvPr/>
          </p:nvCxnSpPr>
          <p:spPr>
            <a:xfrm>
              <a:off x="13411200" y="17500568"/>
              <a:ext cx="0" cy="247650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944600" y="18738818"/>
              <a:ext cx="0" cy="123825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2649200" y="16002000"/>
              <a:ext cx="779359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2573000" y="14020800"/>
              <a:ext cx="779359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>
            <p:custDataLst>
              <p:custData r:id="rId6"/>
            </p:custDataLst>
          </p:nvPr>
        </p:nvSpPr>
        <p:spPr>
          <a:xfrm>
            <a:off x="12466285" y="13679269"/>
            <a:ext cx="8107715" cy="646331"/>
          </a:xfrm>
          <a:prstGeom prst="rect">
            <a:avLst/>
          </a:prstGeom>
          <a:solidFill>
            <a:srgbClr val="1F658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</a:t>
            </a:r>
            <a:endParaRPr lang="en-US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1793200" y="5181600"/>
            <a:ext cx="10812765" cy="7961907"/>
            <a:chOff x="21793200" y="5181600"/>
            <a:chExt cx="10812765" cy="7961907"/>
          </a:xfrm>
        </p:grpSpPr>
        <p:grpSp>
          <p:nvGrpSpPr>
            <p:cNvPr id="30" name="Group 29"/>
            <p:cNvGrpSpPr/>
            <p:nvPr/>
          </p:nvGrpSpPr>
          <p:grpSpPr>
            <a:xfrm>
              <a:off x="21793200" y="5181600"/>
              <a:ext cx="10812765" cy="7961907"/>
              <a:chOff x="21002921" y="5378391"/>
              <a:chExt cx="10812765" cy="796190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21002921" y="6253322"/>
                <a:ext cx="10162424" cy="7086976"/>
                <a:chOff x="21336000" y="5943600"/>
                <a:chExt cx="10162424" cy="7086976"/>
              </a:xfrm>
            </p:grpSpPr>
            <p:pic>
              <p:nvPicPr>
                <p:cNvPr id="2073" name="Picture 25" descr="https://lh6.googleusercontent.com/loYXNgoC-_Fr7F9HJl0N3U9tJYRBW8eXupjBwnZI4gt-2RmzsMD91t19DjvgXtMZzLVkZF36SS5jBOL9Nmf8X_oTyx60ZVQagKdCFrxyT6xyu15EfKttse6NJiwik0BlLzbOYDkBTaM"/>
                <p:cNvPicPr>
                  <a:picLocks noChangeAspect="1" noChangeArrowheads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3606"/>
                <a:stretch/>
              </p:blipFill>
              <p:spPr bwMode="auto">
                <a:xfrm>
                  <a:off x="21336000" y="5943600"/>
                  <a:ext cx="10158413" cy="3456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5" name="Picture 27" descr="https://lh3.googleusercontent.com/1RcKOqPjzU7vYN2OCN6rCzIiWQlwjcSoADW6sLpDshfcJZ3xa3GZbgPNqdIvA6WwFjvGC4abIC-5WCun8W-7t49sl1amvLWGdaSBE-tG-eLeI-yxGnyvI4PdBdqowcvHh2sLwNyK2Ks"/>
                <p:cNvPicPr>
                  <a:picLocks noChangeAspect="1" noChangeArrowheads="1"/>
                </p:cNvPicPr>
                <p:nvPr/>
              </p:nvPicPr>
              <p:blipFill rotWithShape="1"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737"/>
                <a:stretch/>
              </p:blipFill>
              <p:spPr bwMode="auto">
                <a:xfrm>
                  <a:off x="21340011" y="9339610"/>
                  <a:ext cx="10158413" cy="3690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4" name="TextBox 73"/>
              <p:cNvSpPr txBox="1"/>
              <p:nvPr>
                <p:custDataLst>
                  <p:custData r:id="rId7"/>
                </p:custDataLst>
              </p:nvPr>
            </p:nvSpPr>
            <p:spPr>
              <a:xfrm>
                <a:off x="21688722" y="5378391"/>
                <a:ext cx="9480634" cy="646331"/>
              </a:xfrm>
              <a:prstGeom prst="rect">
                <a:avLst/>
              </a:prstGeom>
              <a:solidFill>
                <a:srgbClr val="1F6586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Performance</a:t>
                </a:r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 rot="5400000">
                <a:off x="30843045" y="8300782"/>
                <a:ext cx="1290930" cy="64633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Clean</a:t>
                </a:r>
                <a:endParaRPr lang="en-US" sz="4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 rot="5400000">
                <a:off x="30847056" y="10989162"/>
                <a:ext cx="1290930" cy="64633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Advr</a:t>
                </a:r>
                <a:endParaRPr lang="en-US" sz="4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5627460" y="8229600"/>
              <a:ext cx="3086292" cy="122571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1717000" y="15610153"/>
            <a:ext cx="10721872" cy="5012127"/>
            <a:chOff x="21884095" y="15610153"/>
            <a:chExt cx="10721872" cy="5012127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2783800" y="17355026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22783800" y="166116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22783800" y="180594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22783800" y="188214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22783800" y="195834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2783800" y="20421600"/>
              <a:ext cx="9822167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4095" y="15610153"/>
              <a:ext cx="10721872" cy="5012127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212202" y="20873591"/>
            <a:ext cx="9922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Visualization showing average location in the image of semantic content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(TL)</a:t>
            </a:r>
            <a:r>
              <a:rPr lang="en-US" sz="3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and various adversarial systems.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050" y="40287"/>
            <a:ext cx="6222865" cy="407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rgbClr val="1F6586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isometricOffAxis1Top"/>
          <a:lightRig rig="contrasting" dir="t">
            <a:rot lat="0" lon="0" rev="1500000"/>
          </a:lightRig>
        </a:scene3d>
        <a:sp3d prstMaterial="metal">
          <a:bevelT w="88900" h="88900"/>
        </a:sp3d>
      </a:spPr>
      <a:bodyPr wrap="square" rtlCol="0">
        <a:spAutoFit/>
      </a:bodyPr>
      <a:lstStyle>
        <a:defPPr algn="ctr">
          <a:defRPr sz="8800" dirty="0" smtClean="0">
            <a:solidFill>
              <a:schemeClr val="bg1"/>
            </a:solidFill>
            <a:latin typeface="Cambria Math" panose="02040503050406030204" pitchFamily="18" charset="0"/>
            <a:ea typeface="Cambria Math" panose="020405030504060302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10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11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12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13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2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3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4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5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6.xml><?xml version="1.0" encoding="utf-8"?>
<Control xmlns="http://schemas.microsoft.com/VisualStudio/2011/storyboarding/control">
  <Id Name="System.Storyboarding.WindowsAppIcons.Mail" Revision="1" Stencil="System.Storyboarding.WindowsAppIcons" StencilVersion="0.1"/>
</Control>
</file>

<file path=customXml/item7.xml><?xml version="1.0" encoding="utf-8"?>
<Control xmlns="http://schemas.microsoft.com/VisualStudio/2011/storyboarding/control">
  <Id Name="System.Storyboarding.WindowsAppIcons.Mail" Revision="1" Stencil="System.Storyboarding.WindowsAppIcons" StencilVersion="0.1"/>
</Control>
</file>

<file path=customXml/item8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9.xml><?xml version="1.0" encoding="utf-8"?>
<Control xmlns="http://schemas.microsoft.com/VisualStudio/2011/storyboarding/control">
  <Id Name="054771f3-eaf3-4e44-ba04-c07f5f7e51ff" Revision="1" Stencil="System.MyShapes" StencilVersion="1.0"/>
</Control>
</file>

<file path=customXml/itemProps1.xml><?xml version="1.0" encoding="utf-8"?>
<ds:datastoreItem xmlns:ds="http://schemas.openxmlformats.org/officeDocument/2006/customXml" ds:itemID="{A0ACBFB0-2DCA-46A6-9DA4-D63F80C0E485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578F7EAB-B385-4412-B031-834BFEAE47E7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1C2894E-0EF6-490D-98F3-0F8885C833C1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56115557-98DA-49F2-A5A6-AFF5BB10EAA2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8E2F9F58-B867-4300-B14F-03788C72EF1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25FAB6A-4A4D-4DA3-B2C3-45CDD3B87FC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15DAE89-8A24-4ABD-9D08-1AF01E0131C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9B08748-3D28-4434-AF2E-A047A5316D88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91F7B6A-04F0-4A89-9A6B-F58E962957D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6812B51C-89AB-406D-80F2-D1F68F13791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021BAB6-3C1A-4661-8C5F-C49D4F2B716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44103AEA-0C56-4FF6-9E4E-7A017E74BCA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3D65AE49-FBC6-4E7F-901D-C65A02B2FD5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90</Words>
  <Application>Microsoft Office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ＭＳ Ｐゴシック</vt:lpstr>
      <vt:lpstr>ＭＳ Ｐゴシック</vt:lpstr>
      <vt:lpstr>Algerian</vt:lpstr>
      <vt:lpstr>Arial</vt:lpstr>
      <vt:lpstr>Blackadder ITC</vt:lpstr>
      <vt:lpstr>Bodoni MT</vt:lpstr>
      <vt:lpstr>Bodoni MT Black</vt:lpstr>
      <vt:lpstr>Calibri</vt:lpstr>
      <vt:lpstr>Cambria Math</vt:lpstr>
      <vt:lpstr>Rage Italic</vt:lpstr>
      <vt:lpstr>Wingdings</vt:lpstr>
      <vt:lpstr>Office Theme</vt:lpstr>
      <vt:lpstr>Deflecting Adversarial Attack with Pixel Deflection A. Prakash, N. Moran, S. Garber, A. DiLillo &amp; J. Storer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 Deflection</dc:title>
  <dc:creator>Aaditya Prakash</dc:creator>
  <cp:keywords>Deep Learning</cp:keywords>
  <cp:lastModifiedBy>Adi Prakash</cp:lastModifiedBy>
  <cp:revision>99</cp:revision>
  <dcterms:created xsi:type="dcterms:W3CDTF">2014-05-29T01:41:03Z</dcterms:created>
  <dcterms:modified xsi:type="dcterms:W3CDTF">2018-06-17T03:10:50Z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